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12fdc9d2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12fdc9d2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Payton</a:t>
            </a:r>
            <a:endParaRPr/>
          </a:p>
          <a:p>
            <a:pPr indent="0" lvl="0" marL="0" rtl="0" algn="l">
              <a:lnSpc>
                <a:spcPct val="115000"/>
              </a:lnSpc>
              <a:spcBef>
                <a:spcPts val="1200"/>
              </a:spcBef>
              <a:spcAft>
                <a:spcPts val="0"/>
              </a:spcAft>
              <a:buNone/>
            </a:pPr>
            <a:r>
              <a:rPr lang="en"/>
              <a:t>Time: Less than a minute (&lt;60 seconds)</a:t>
            </a:r>
            <a:endParaRPr/>
          </a:p>
          <a:p>
            <a:pPr indent="0" lvl="0" marL="0" rtl="0" algn="l">
              <a:lnSpc>
                <a:spcPct val="115000"/>
              </a:lnSpc>
              <a:spcBef>
                <a:spcPts val="1200"/>
              </a:spcBef>
              <a:spcAft>
                <a:spcPts val="1200"/>
              </a:spcAft>
              <a:buNone/>
            </a:pPr>
            <a:r>
              <a:rPr lang="en"/>
              <a:t>Current Time: a bit over a minute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4a1584ac0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4a1584ac0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Payton</a:t>
            </a:r>
            <a:br>
              <a:rPr lang="en">
                <a:solidFill>
                  <a:schemeClr val="dk1"/>
                </a:solidFill>
              </a:rPr>
            </a:br>
            <a:endParaRPr/>
          </a:p>
          <a:p>
            <a:pPr indent="-298450" lvl="0" marL="457200" rtl="0" algn="l">
              <a:spcBef>
                <a:spcPts val="0"/>
              </a:spcBef>
              <a:spcAft>
                <a:spcPts val="0"/>
              </a:spcAft>
              <a:buSzPts val="1100"/>
              <a:buChar char="●"/>
            </a:pPr>
            <a:r>
              <a:rPr lang="en" sz="1400">
                <a:solidFill>
                  <a:schemeClr val="dk1"/>
                </a:solidFill>
              </a:rPr>
              <a:t>When a CSV of the database is requested via a button click, a querying view goes through the database and writes a CSV file containing elements such as the birds selected, their presence, and the specific grid being searched.</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 view then promptly triggers a downloads of this output file through the users browser.</a:t>
            </a:r>
            <a:endParaRPr sz="7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49799e758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49799e758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1300">
                <a:solidFill>
                  <a:schemeClr val="dk1"/>
                </a:solidFill>
              </a:rPr>
              <a:t>Now we will take a closer look at our map generation and visualization module:</a:t>
            </a:r>
            <a:endParaRPr sz="1300">
              <a:solidFill>
                <a:schemeClr val="dk1"/>
              </a:solidFill>
            </a:endParaRPr>
          </a:p>
          <a:p>
            <a:pPr indent="-304800" lvl="0" marL="457200" rtl="0" algn="l">
              <a:lnSpc>
                <a:spcPct val="150000"/>
              </a:lnSpc>
              <a:spcBef>
                <a:spcPts val="1200"/>
              </a:spcBef>
              <a:spcAft>
                <a:spcPts val="0"/>
              </a:spcAft>
              <a:buClr>
                <a:schemeClr val="dk1"/>
              </a:buClr>
              <a:buSzPts val="1200"/>
              <a:buChar char="●"/>
            </a:pPr>
            <a:r>
              <a:rPr lang="en" sz="1200">
                <a:solidFill>
                  <a:schemeClr val="dk1"/>
                </a:solidFill>
              </a:rPr>
              <a:t>On initial load of the map page, data is received from the database to generate a visual based on all species data</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Otherwise, the visual is generated based on the output CSV file containing filtered data</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Uses Raster.io to convert raw data into raster format</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Folium to create interactive web maps that allow easy navigation</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Data is displayed as a heatmap to show likelihood of bird presence</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Use Gaussian smoothing which transforms data by emphasizing nearby values to help create more meaningful data points</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Supports dynamic updates from filters chosen by the user like by species</a:t>
            </a:r>
            <a:endParaRPr sz="1200">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Tyler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Current Time: 45sec</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4a1584ac0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4a1584ac0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Payton</a:t>
            </a:r>
            <a:br>
              <a:rPr lang="en">
                <a:solidFill>
                  <a:schemeClr val="dk1"/>
                </a:solidFill>
              </a:rPr>
            </a:br>
            <a:endParaRPr>
              <a:solidFill>
                <a:schemeClr val="dk1"/>
              </a:solidFill>
            </a:endParaRPr>
          </a:p>
          <a:p>
            <a:pPr indent="-342900" lvl="0" marL="457200" rtl="0" algn="l">
              <a:spcBef>
                <a:spcPts val="0"/>
              </a:spcBef>
              <a:spcAft>
                <a:spcPts val="0"/>
              </a:spcAft>
              <a:buClr>
                <a:schemeClr val="dk1"/>
              </a:buClr>
              <a:buSzPts val="1800"/>
              <a:buChar char="●"/>
            </a:pPr>
            <a:r>
              <a:rPr lang="en" sz="1400">
                <a:solidFill>
                  <a:schemeClr val="dk1"/>
                </a:solidFill>
              </a:rPr>
              <a:t>Using a Django custom command we made, users can auto-populate their database, by combining the populate command with a CSV of proper format.</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 command parses the file and ensures its contents follows one of the three Django data model standards.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If no errors are present, the file is written into the MySQL database table for that particular model.</a:t>
            </a:r>
            <a:endParaRPr sz="700">
              <a:solidFill>
                <a:schemeClr val="dk1"/>
              </a:solidFill>
            </a:endParaRPr>
          </a:p>
          <a:p>
            <a:pPr indent="0" lvl="0" marL="0" rtl="0" algn="l">
              <a:spcBef>
                <a:spcPts val="1200"/>
              </a:spcBef>
              <a:spcAft>
                <a:spcPts val="0"/>
              </a:spcAft>
              <a:buNone/>
            </a:pPr>
            <a:r>
              <a:rPr lang="en">
                <a:solidFill>
                  <a:schemeClr val="dk1"/>
                </a:solidFill>
              </a:rPr>
              <a:t>Should only spend MAX 20 to 30 seconds</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Current Time: 55 sec</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398ad93a00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398ad93a00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 Slow down!!!!</a:t>
            </a:r>
            <a:endParaRPr/>
          </a:p>
          <a:p>
            <a:pPr indent="0" lvl="0" marL="0" rtl="0" algn="l">
              <a:spcBef>
                <a:spcPts val="0"/>
              </a:spcBef>
              <a:spcAft>
                <a:spcPts val="0"/>
              </a:spcAft>
              <a:buNone/>
            </a:pPr>
            <a:r>
              <a:rPr lang="en"/>
              <a:t>Time: ~1 (current time is 54sec)</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Currently, we have a few ongoing challenges with our project.</a:t>
            </a:r>
            <a:endParaRPr/>
          </a:p>
          <a:p>
            <a:pPr indent="-298450" lvl="0" marL="457200" rtl="0" algn="l">
              <a:spcBef>
                <a:spcPts val="0"/>
              </a:spcBef>
              <a:spcAft>
                <a:spcPts val="0"/>
              </a:spcAft>
              <a:buSzPts val="1100"/>
              <a:buChar char="●"/>
            </a:pPr>
            <a:r>
              <a:rPr lang="en"/>
              <a:t>As of now, our map </a:t>
            </a:r>
            <a:r>
              <a:rPr lang="en"/>
              <a:t>regenerates every time the map page is reloaded.</a:t>
            </a:r>
            <a:endParaRPr/>
          </a:p>
          <a:p>
            <a:pPr indent="-298450" lvl="1" marL="914400" rtl="0" algn="l">
              <a:spcBef>
                <a:spcPts val="0"/>
              </a:spcBef>
              <a:spcAft>
                <a:spcPts val="0"/>
              </a:spcAft>
              <a:buSzPts val="1100"/>
              <a:buChar char="○"/>
            </a:pPr>
            <a:r>
              <a:rPr lang="en"/>
              <a:t>A Potential Solution is to use caching to determine when to regenerate the map, preferably only when the user clicks the update button.</a:t>
            </a:r>
            <a:endParaRPr/>
          </a:p>
          <a:p>
            <a:pPr indent="-298450" lvl="0" marL="457200" rtl="0" algn="l">
              <a:spcBef>
                <a:spcPts val="0"/>
              </a:spcBef>
              <a:spcAft>
                <a:spcPts val="0"/>
              </a:spcAft>
              <a:buSzPts val="1100"/>
              <a:buChar char="●"/>
            </a:pPr>
            <a:r>
              <a:rPr lang="en"/>
              <a:t>Currently, the website is only Optimized for 1 user at a time as it can only generate one map at a time.</a:t>
            </a:r>
            <a:endParaRPr/>
          </a:p>
          <a:p>
            <a:pPr indent="-298450" lvl="1" marL="914400" rtl="0" algn="l">
              <a:spcBef>
                <a:spcPts val="0"/>
              </a:spcBef>
              <a:spcAft>
                <a:spcPts val="0"/>
              </a:spcAft>
              <a:buSzPts val="1100"/>
              <a:buChar char="○"/>
            </a:pPr>
            <a:r>
              <a:rPr lang="en"/>
              <a:t>A Potential Solution is to use unique session ids for each user when generating maps and processing requests</a:t>
            </a:r>
            <a:endParaRPr/>
          </a:p>
          <a:p>
            <a:pPr indent="-298450" lvl="0" marL="457200" rtl="0" algn="l">
              <a:spcBef>
                <a:spcPts val="0"/>
              </a:spcBef>
              <a:spcAft>
                <a:spcPts val="0"/>
              </a:spcAft>
              <a:buSzPts val="1100"/>
              <a:buChar char="●"/>
            </a:pPr>
            <a:r>
              <a:rPr lang="en"/>
              <a:t>Because</a:t>
            </a:r>
            <a:r>
              <a:rPr lang="en"/>
              <a:t> of the major </a:t>
            </a:r>
            <a:r>
              <a:rPr lang="en"/>
              <a:t>restructuring</a:t>
            </a:r>
            <a:r>
              <a:rPr lang="en"/>
              <a:t> of the US </a:t>
            </a:r>
            <a:r>
              <a:rPr lang="en"/>
              <a:t>Forestry</a:t>
            </a:r>
            <a:r>
              <a:rPr lang="en"/>
              <a:t> Department currently happening, </a:t>
            </a:r>
            <a:r>
              <a:rPr lang="en"/>
              <a:t>it is very likely that </a:t>
            </a:r>
            <a:r>
              <a:rPr lang="en"/>
              <a:t>our clients will initially have to set up and manage the website by themselves.</a:t>
            </a:r>
            <a:endParaRPr/>
          </a:p>
          <a:p>
            <a:pPr indent="-298450" lvl="1" marL="914400" rtl="0" algn="l">
              <a:spcBef>
                <a:spcPts val="0"/>
              </a:spcBef>
              <a:spcAft>
                <a:spcPts val="0"/>
              </a:spcAft>
              <a:buSzPts val="1100"/>
              <a:buChar char="○"/>
            </a:pPr>
            <a:r>
              <a:rPr lang="en"/>
              <a:t>Because our clients are </a:t>
            </a:r>
            <a:r>
              <a:rPr lang="en"/>
              <a:t>not as </a:t>
            </a:r>
            <a:r>
              <a:rPr lang="en"/>
              <a:t>familiar with web development as we are, we need to create detailed documentation and instructions to ensure that they are able to properly set up, use, maintain, and fix any errors that may show up.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49799e758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49799e758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Payton</a:t>
            </a:r>
            <a:endParaRPr/>
          </a:p>
          <a:p>
            <a:pPr indent="0" lvl="0" marL="0" rtl="0" algn="l">
              <a:spcBef>
                <a:spcPts val="0"/>
              </a:spcBef>
              <a:spcAft>
                <a:spcPts val="0"/>
              </a:spcAft>
              <a:buNone/>
            </a:pPr>
            <a:r>
              <a:rPr lang="en"/>
              <a:t>Time: ~1-2 minutes</a:t>
            </a:r>
            <a:endParaRPr/>
          </a:p>
          <a:p>
            <a:pPr indent="0" lvl="0" marL="0" rtl="0" algn="l">
              <a:spcBef>
                <a:spcPts val="0"/>
              </a:spcBef>
              <a:spcAft>
                <a:spcPts val="0"/>
              </a:spcAft>
              <a:buNone/>
            </a:pPr>
            <a:r>
              <a:t/>
            </a:r>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Current Time: </a:t>
            </a:r>
            <a:r>
              <a:rPr b="1" lang="en">
                <a:solidFill>
                  <a:schemeClr val="dk1"/>
                </a:solidFill>
              </a:rPr>
              <a:t>3 minutes!!</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12fdc9d24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12fdc9d24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Andy</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Time: ~ 1 minute </a:t>
            </a:r>
            <a:r>
              <a:rPr lang="en" sz="1200">
                <a:solidFill>
                  <a:schemeClr val="dk1"/>
                </a:solidFill>
              </a:rPr>
              <a:t>(current time is about  53sec)</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Say mvp is done</a:t>
            </a:r>
            <a:endParaRPr sz="1200">
              <a:solidFill>
                <a:schemeClr val="dk1"/>
              </a:solidFill>
            </a:endParaRPr>
          </a:p>
          <a:p>
            <a:pPr indent="0" lvl="0" marL="0" rtl="0" algn="l">
              <a:lnSpc>
                <a:spcPct val="115000"/>
              </a:lnSpc>
              <a:spcBef>
                <a:spcPts val="1200"/>
              </a:spcBef>
              <a:spcAft>
                <a:spcPts val="1200"/>
              </a:spcAft>
              <a:buNone/>
            </a:pPr>
            <a:r>
              <a:rPr lang="en" sz="1200">
                <a:solidFill>
                  <a:schemeClr val="dk1"/>
                </a:solidFill>
              </a:rPr>
              <a:t>Mention multi-testing</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12fdc9d24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12fdc9d24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Andy</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Use </a:t>
            </a:r>
            <a:r>
              <a:rPr lang="en" sz="1200">
                <a:solidFill>
                  <a:schemeClr val="dk1"/>
                </a:solidFill>
              </a:rPr>
              <a:t>language</a:t>
            </a:r>
            <a:r>
              <a:rPr lang="en" sz="1200">
                <a:solidFill>
                  <a:schemeClr val="dk1"/>
                </a:solidFill>
              </a:rPr>
              <a:t> to emphasize the product is basically done</a:t>
            </a:r>
            <a:endParaRPr sz="1200">
              <a:solidFill>
                <a:schemeClr val="dk1"/>
              </a:solidFill>
            </a:endParaRPr>
          </a:p>
          <a:p>
            <a:pPr indent="0" lvl="0" marL="0" rtl="0" algn="l">
              <a:lnSpc>
                <a:spcPct val="115000"/>
              </a:lnSpc>
              <a:spcBef>
                <a:spcPts val="1200"/>
              </a:spcBef>
              <a:spcAft>
                <a:spcPts val="1200"/>
              </a:spcAft>
              <a:buNone/>
            </a:pPr>
            <a:r>
              <a:rPr lang="en" sz="1200">
                <a:solidFill>
                  <a:schemeClr val="dk1"/>
                </a:solidFill>
              </a:rPr>
              <a:t>Time: less than a minute (&lt;60) </a:t>
            </a:r>
            <a:r>
              <a:rPr lang="en" sz="1200">
                <a:solidFill>
                  <a:schemeClr val="dk1"/>
                </a:solidFill>
              </a:rPr>
              <a:t>(current time is about  sec)</a:t>
            </a:r>
            <a:endParaRPr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3a2e0842b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3a2e0842b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 you all for listening. Does anyone have any questions?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12fdc9d24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12fdc9d24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Alyssa slow down!!!!</a:t>
            </a:r>
            <a:endParaRPr sz="1200"/>
          </a:p>
          <a:p>
            <a:pPr indent="0" lvl="0" marL="0" rtl="0" algn="l">
              <a:lnSpc>
                <a:spcPct val="115000"/>
              </a:lnSpc>
              <a:spcBef>
                <a:spcPts val="1200"/>
              </a:spcBef>
              <a:spcAft>
                <a:spcPts val="0"/>
              </a:spcAft>
              <a:buNone/>
            </a:pPr>
            <a:r>
              <a:rPr lang="en" sz="1200"/>
              <a:t>Time: ~2 minutes (around 120 seconds) (current time is around 1min &amp; 20-30sec)</a:t>
            </a:r>
            <a:endParaRPr sz="1200"/>
          </a:p>
          <a:p>
            <a:pPr indent="-304800" lvl="0" marL="457200" rtl="0" algn="l">
              <a:lnSpc>
                <a:spcPct val="115000"/>
              </a:lnSpc>
              <a:spcBef>
                <a:spcPts val="1200"/>
              </a:spcBef>
              <a:spcAft>
                <a:spcPts val="0"/>
              </a:spcAft>
              <a:buSzPts val="1200"/>
              <a:buChar char="●"/>
            </a:pPr>
            <a:r>
              <a:rPr lang="en" sz="1200"/>
              <a:t>Our clients analyze reported data on bird sightings in an area to determine the likelihood of bird presence in a given area</a:t>
            </a:r>
            <a:endParaRPr sz="1200"/>
          </a:p>
          <a:p>
            <a:pPr indent="-304800" lvl="0" marL="457200" rtl="0" algn="l">
              <a:lnSpc>
                <a:spcPct val="115000"/>
              </a:lnSpc>
              <a:spcBef>
                <a:spcPts val="1000"/>
              </a:spcBef>
              <a:spcAft>
                <a:spcPts val="0"/>
              </a:spcAft>
              <a:buSzPts val="1200"/>
              <a:buChar char="●"/>
            </a:pPr>
            <a:r>
              <a:rPr lang="en" sz="1200"/>
              <a:t>What this means is for example, at a certain spot, there could be a 30% chance that crows will be present.</a:t>
            </a:r>
            <a:endParaRPr sz="1200"/>
          </a:p>
          <a:p>
            <a:pPr indent="-304800" lvl="0" marL="457200" rtl="0" algn="l">
              <a:spcBef>
                <a:spcPts val="1000"/>
              </a:spcBef>
              <a:spcAft>
                <a:spcPts val="0"/>
              </a:spcAft>
              <a:buSzPts val="1200"/>
              <a:buChar char="●"/>
            </a:pPr>
            <a:r>
              <a:rPr lang="en" sz="1200">
                <a:solidFill>
                  <a:schemeClr val="dk1"/>
                </a:solidFill>
              </a:rPr>
              <a:t>This is important because birds are an indicator species that reflect an ecosystem’s health. </a:t>
            </a:r>
            <a:endParaRPr sz="1200">
              <a:solidFill>
                <a:schemeClr val="dk1"/>
              </a:solidFill>
            </a:endParaRPr>
          </a:p>
          <a:p>
            <a:pPr indent="-304800" lvl="0" marL="457200" rtl="0" algn="l">
              <a:spcBef>
                <a:spcPts val="1000"/>
              </a:spcBef>
              <a:spcAft>
                <a:spcPts val="0"/>
              </a:spcAft>
              <a:buSzPts val="1200"/>
              <a:buChar char="●"/>
            </a:pPr>
            <a:r>
              <a:rPr lang="en" sz="1200">
                <a:solidFill>
                  <a:schemeClr val="dk1"/>
                </a:solidFill>
              </a:rPr>
              <a:t>To determine which course of actions are best to take when maintaining an area, scientists need to first look at how bird populations change in response to natural disasters, especially wildfires.</a:t>
            </a:r>
            <a:endParaRPr sz="1200"/>
          </a:p>
          <a:p>
            <a:pPr indent="-304800" lvl="0" marL="457200" rtl="0" algn="l">
              <a:lnSpc>
                <a:spcPct val="115000"/>
              </a:lnSpc>
              <a:spcBef>
                <a:spcPts val="1000"/>
              </a:spcBef>
              <a:spcAft>
                <a:spcPts val="0"/>
              </a:spcAft>
              <a:buSzPts val="1200"/>
              <a:buChar char="●"/>
            </a:pPr>
            <a:r>
              <a:rPr lang="en" sz="1200"/>
              <a:t>This data analysis is used by </a:t>
            </a:r>
            <a:r>
              <a:rPr lang="en" sz="1200">
                <a:solidFill>
                  <a:schemeClr val="dk1"/>
                </a:solidFill>
              </a:rPr>
              <a:t>Western United States Forestry Management Stations to help them determine how to properly take care of an area.</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Currently, all stations must go through a single point to receive user-friendly analysis for over 10 years of collected data- our clients</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They are producing and distributing all of this information manually each time a station requests data.</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They need a a user friendly tool that they, and all of the research stations, can use to easily view and export the data on bird presence in an area</a:t>
            </a:r>
            <a:endParaRPr sz="1200">
              <a:solidFill>
                <a:schemeClr val="dk1"/>
              </a:solidFill>
            </a:endParaRPr>
          </a:p>
          <a:p>
            <a:pPr indent="-304800" lvl="0" marL="457200" rtl="0" algn="l">
              <a:lnSpc>
                <a:spcPct val="115000"/>
              </a:lnSpc>
              <a:spcBef>
                <a:spcPts val="1000"/>
              </a:spcBef>
              <a:spcAft>
                <a:spcPts val="1000"/>
              </a:spcAft>
              <a:buClr>
                <a:schemeClr val="dk1"/>
              </a:buClr>
              <a:buSzPts val="1200"/>
              <a:buChar char="●"/>
            </a:pPr>
            <a:r>
              <a:rPr lang="en" sz="1200">
                <a:solidFill>
                  <a:schemeClr val="dk1"/>
                </a:solidFill>
              </a:rPr>
              <a:t>Each research station should be able to view and export the collected data on their own, and be able to understand the results in order to increase individual efficiency and free up our clients to work on other important projects, rather than dedicating lots of time to relaying information back and forth</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12fdc9d24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12fdc9d24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Payton</a:t>
            </a:r>
            <a:endParaRPr/>
          </a:p>
          <a:p>
            <a:pPr indent="0" lvl="0" marL="0" rtl="0" algn="l">
              <a:lnSpc>
                <a:spcPct val="115000"/>
              </a:lnSpc>
              <a:spcBef>
                <a:spcPts val="1200"/>
              </a:spcBef>
              <a:spcAft>
                <a:spcPts val="1200"/>
              </a:spcAft>
              <a:buNone/>
            </a:pPr>
            <a:r>
              <a:rPr lang="en"/>
              <a:t>Time: ~30-45 seconds </a:t>
            </a:r>
            <a:r>
              <a:rPr lang="en" sz="1200">
                <a:solidFill>
                  <a:schemeClr val="dk1"/>
                </a:solidFill>
              </a:rPr>
              <a:t>(current time is around </a:t>
            </a:r>
            <a:r>
              <a:rPr b="1" lang="en" sz="1200">
                <a:solidFill>
                  <a:schemeClr val="dk1"/>
                </a:solidFill>
              </a:rPr>
              <a:t>3 minutes!!</a:t>
            </a:r>
            <a:r>
              <a:rPr lang="en" sz="1200">
                <a:solidFill>
                  <a:schemeClr val="dk1"/>
                </a:solidFill>
              </a:rPr>
              <a:t> for this slide and the next combined)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39206e8a1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39206e8a1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700">
                <a:solidFill>
                  <a:schemeClr val="dk1"/>
                </a:solidFill>
              </a:rPr>
              <a:t>Given that we will be handing off this project to a government agency for possibly long-term use…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Payton</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Time: ~1:15 to 1:30 </a:t>
            </a:r>
            <a:r>
              <a:rPr lang="en" sz="1200">
                <a:solidFill>
                  <a:schemeClr val="dk1"/>
                </a:solidFill>
              </a:rPr>
              <a:t>(current time is around </a:t>
            </a:r>
            <a:r>
              <a:rPr b="1" lang="en" sz="1200">
                <a:solidFill>
                  <a:schemeClr val="dk1"/>
                </a:solidFill>
              </a:rPr>
              <a:t>3 minutes!!</a:t>
            </a:r>
            <a:r>
              <a:rPr lang="en" sz="1200">
                <a:solidFill>
                  <a:schemeClr val="dk1"/>
                </a:solidFill>
              </a:rPr>
              <a:t> for this slide and the previous combined)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49799e758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49799e758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rPr>
              <a:t>From </a:t>
            </a:r>
            <a:r>
              <a:rPr lang="en" sz="1200">
                <a:solidFill>
                  <a:schemeClr val="dk1"/>
                </a:solidFill>
              </a:rPr>
              <a:t>working</a:t>
            </a:r>
            <a:r>
              <a:rPr lang="en" sz="1200">
                <a:solidFill>
                  <a:schemeClr val="dk1"/>
                </a:solidFill>
              </a:rPr>
              <a:t> closely with our clients, we gathered 4 key requirements:</a:t>
            </a:r>
            <a:endParaRPr sz="1200">
              <a:solidFill>
                <a:schemeClr val="dk1"/>
              </a:solidFill>
            </a:endParaRPr>
          </a:p>
          <a:p>
            <a:pPr indent="-304800" lvl="0" marL="457200" rtl="0" algn="l">
              <a:lnSpc>
                <a:spcPct val="150000"/>
              </a:lnSpc>
              <a:spcBef>
                <a:spcPts val="1200"/>
              </a:spcBef>
              <a:spcAft>
                <a:spcPts val="0"/>
              </a:spcAft>
              <a:buClr>
                <a:schemeClr val="dk1"/>
              </a:buClr>
              <a:buSzPts val="1200"/>
              <a:buAutoNum type="arabicPeriod"/>
            </a:pPr>
            <a:r>
              <a:rPr lang="en" sz="1200">
                <a:solidFill>
                  <a:schemeClr val="dk1"/>
                </a:solidFill>
              </a:rPr>
              <a:t>User interface that is easy to use for non-technical users</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n" sz="1200">
                <a:solidFill>
                  <a:schemeClr val="dk1"/>
                </a:solidFill>
              </a:rPr>
              <a:t>Users should be able to filter and query data such as by species</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n" sz="1200">
                <a:solidFill>
                  <a:schemeClr val="dk1"/>
                </a:solidFill>
              </a:rPr>
              <a:t>Bird &amp; wildfire data needs to be transformed into a heatmap overlay then embedded in web-based map</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n" sz="1200">
                <a:solidFill>
                  <a:schemeClr val="dk1"/>
                </a:solidFill>
              </a:rPr>
              <a:t>Users need the ability to download filtered data as CSV for further analysis</a:t>
            </a:r>
            <a:endParaRPr sz="1200">
              <a:solidFill>
                <a:schemeClr val="dk1"/>
              </a:solidFill>
            </a:endParaRPr>
          </a:p>
          <a:p>
            <a:pPr indent="0" lvl="0" marL="0" rtl="0" algn="l">
              <a:lnSpc>
                <a:spcPct val="115000"/>
              </a:lnSpc>
              <a:spcBef>
                <a:spcPts val="1200"/>
              </a:spcBef>
              <a:spcAft>
                <a:spcPts val="0"/>
              </a:spcAft>
              <a:buNone/>
            </a:pPr>
            <a:r>
              <a:rPr lang="en">
                <a:solidFill>
                  <a:schemeClr val="dk1"/>
                </a:solidFill>
              </a:rPr>
              <a:t>Tyler</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Current Time: ~35 seconds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12fdc9d24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12fdc9d24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rPr>
              <a:t>To meet these requirements, we built our system with the following 4 modules:</a:t>
            </a:r>
            <a:endParaRPr sz="1200">
              <a:solidFill>
                <a:schemeClr val="dk1"/>
              </a:solidFill>
            </a:endParaRPr>
          </a:p>
          <a:p>
            <a:pPr indent="-315749" lvl="0" marL="457200" rtl="0" algn="l">
              <a:lnSpc>
                <a:spcPct val="150000"/>
              </a:lnSpc>
              <a:spcBef>
                <a:spcPts val="1200"/>
              </a:spcBef>
              <a:spcAft>
                <a:spcPts val="0"/>
              </a:spcAft>
              <a:buClr>
                <a:schemeClr val="dk1"/>
              </a:buClr>
              <a:buSzPts val="1372"/>
              <a:buAutoNum type="arabicPeriod"/>
            </a:pPr>
            <a:r>
              <a:rPr b="1" lang="en" sz="1372">
                <a:solidFill>
                  <a:schemeClr val="dk1"/>
                </a:solidFill>
              </a:rPr>
              <a:t>User Interface</a:t>
            </a:r>
            <a:endParaRPr b="1" sz="1372">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Clear instructions and interactive map displays</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Dynamic filtering and CSV export</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And was built with HTML/CSS/JavaScript and the Bootstrap CSS library</a:t>
            </a:r>
            <a:endParaRPr sz="1200">
              <a:solidFill>
                <a:schemeClr val="dk1"/>
              </a:solidFill>
            </a:endParaRPr>
          </a:p>
          <a:p>
            <a:pPr indent="-315749" lvl="0" marL="457200" rtl="0" algn="l">
              <a:lnSpc>
                <a:spcPct val="150000"/>
              </a:lnSpc>
              <a:spcBef>
                <a:spcPts val="0"/>
              </a:spcBef>
              <a:spcAft>
                <a:spcPts val="0"/>
              </a:spcAft>
              <a:buClr>
                <a:schemeClr val="dk1"/>
              </a:buClr>
              <a:buSzPts val="1372"/>
              <a:buAutoNum type="arabicPeriod"/>
            </a:pPr>
            <a:r>
              <a:rPr b="1" lang="en" sz="1372">
                <a:solidFill>
                  <a:schemeClr val="dk1"/>
                </a:solidFill>
              </a:rPr>
              <a:t>Application Logic module</a:t>
            </a:r>
            <a:endParaRPr b="1" sz="1372">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Manages data ingestion, processing, and query execution</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Converts CSV data for database storage</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Generates exportable results</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And was built with Django and python serving as our back-end</a:t>
            </a:r>
            <a:endParaRPr sz="1200">
              <a:solidFill>
                <a:schemeClr val="dk1"/>
              </a:solidFill>
            </a:endParaRPr>
          </a:p>
          <a:p>
            <a:pPr indent="-315749" lvl="0" marL="457200" rtl="0" algn="l">
              <a:lnSpc>
                <a:spcPct val="150000"/>
              </a:lnSpc>
              <a:spcBef>
                <a:spcPts val="0"/>
              </a:spcBef>
              <a:spcAft>
                <a:spcPts val="0"/>
              </a:spcAft>
              <a:buClr>
                <a:schemeClr val="dk1"/>
              </a:buClr>
              <a:buSzPts val="1372"/>
              <a:buAutoNum type="arabicPeriod"/>
            </a:pPr>
            <a:r>
              <a:rPr b="1" lang="en" sz="1372">
                <a:solidFill>
                  <a:schemeClr val="dk1"/>
                </a:solidFill>
              </a:rPr>
              <a:t>Mapping &amp; Visualization Module</a:t>
            </a:r>
            <a:endParaRPr b="1" sz="1372">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Renders heatmap overlays and embedded maps</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Provides dynamic map updates to front-end</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We used raster.io and folium to build this module</a:t>
            </a:r>
            <a:endParaRPr sz="1200">
              <a:solidFill>
                <a:schemeClr val="dk1"/>
              </a:solidFill>
            </a:endParaRPr>
          </a:p>
          <a:p>
            <a:pPr indent="-315749" lvl="0" marL="457200" rtl="0" algn="l">
              <a:lnSpc>
                <a:spcPct val="150000"/>
              </a:lnSpc>
              <a:spcBef>
                <a:spcPts val="0"/>
              </a:spcBef>
              <a:spcAft>
                <a:spcPts val="0"/>
              </a:spcAft>
              <a:buClr>
                <a:schemeClr val="dk1"/>
              </a:buClr>
              <a:buSzPts val="1372"/>
              <a:buAutoNum type="arabicPeriod"/>
            </a:pPr>
            <a:r>
              <a:rPr b="1" lang="en" sz="1372">
                <a:solidFill>
                  <a:schemeClr val="dk1"/>
                </a:solidFill>
              </a:rPr>
              <a:t>Database Layer</a:t>
            </a:r>
            <a:endParaRPr b="1" sz="1372">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Store data in SQL database</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Return queried information</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MySQL database managed by Django</a:t>
            </a:r>
            <a:endParaRPr sz="1200">
              <a:solidFill>
                <a:schemeClr val="dk1"/>
              </a:solidFill>
            </a:endParaRPr>
          </a:p>
          <a:p>
            <a:pPr indent="0" lvl="0" marL="0" rtl="0" algn="l">
              <a:lnSpc>
                <a:spcPct val="100000"/>
              </a:lnSpc>
              <a:spcBef>
                <a:spcPts val="1200"/>
              </a:spcBef>
              <a:spcAft>
                <a:spcPts val="0"/>
              </a:spcAft>
              <a:buNone/>
            </a:pPr>
            <a:r>
              <a:t/>
            </a:r>
            <a:endParaRPr sz="1012">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Tyler</a:t>
            </a:r>
            <a:endParaRPr>
              <a:solidFill>
                <a:schemeClr val="dk1"/>
              </a:solidFill>
            </a:endParaRPr>
          </a:p>
          <a:p>
            <a:pPr indent="0" lvl="0" marL="0" rtl="0" algn="l">
              <a:lnSpc>
                <a:spcPct val="100000"/>
              </a:lnSpc>
              <a:spcBef>
                <a:spcPts val="1200"/>
              </a:spcBef>
              <a:spcAft>
                <a:spcPts val="1200"/>
              </a:spcAft>
              <a:buClr>
                <a:schemeClr val="dk1"/>
              </a:buClr>
              <a:buSzPts val="1100"/>
              <a:buFont typeface="Arial"/>
              <a:buNone/>
            </a:pPr>
            <a:r>
              <a:rPr lang="en">
                <a:solidFill>
                  <a:schemeClr val="dk1"/>
                </a:solidFill>
              </a:rPr>
              <a:t>Current Time: ~45 seconds</a:t>
            </a:r>
            <a:endParaRPr sz="1012">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4989b9a5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4989b9a5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Spend like 10 seconds tops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Use language to emphasize the product is basically done</a:t>
            </a:r>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Current Time: 45 seconds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4989b9a55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4989b9a55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 then transition to Alyssa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Andy </a:t>
            </a:r>
            <a:r>
              <a:rPr lang="en">
                <a:solidFill>
                  <a:schemeClr val="dk1"/>
                </a:solidFill>
              </a:rPr>
              <a:t>Current Time: 17 sec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Alyssa Current Time: 30 seconds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On the right is a list of all bird species that have data available. Once the chosen species are selected, you can click the update button to regenerate the map and export csv file.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4a1584ac0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4a1584ac0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Should only spend MAX 20 seconds</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Current Time: 30 seconds</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Here, you can see our live search feature, as well as our select and deselect all options. This is essential as there are currently about 100 different bird species in the list.</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7.gif"/><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7.gif"/><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title"/>
          </p:nvPr>
        </p:nvSpPr>
        <p:spPr>
          <a:xfrm>
            <a:off x="311700" y="116575"/>
            <a:ext cx="8520600" cy="9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20"/>
              <a:t>Welcome to FireFlight!</a:t>
            </a:r>
            <a:endParaRPr sz="3220"/>
          </a:p>
          <a:p>
            <a:pPr indent="0" lvl="0" marL="0" rtl="0" algn="ctr">
              <a:spcBef>
                <a:spcPts val="0"/>
              </a:spcBef>
              <a:spcAft>
                <a:spcPts val="0"/>
              </a:spcAft>
              <a:buSzPts val="990"/>
              <a:buNone/>
            </a:pPr>
            <a:r>
              <a:rPr lang="en" sz="2020"/>
              <a:t>Meet the Team:</a:t>
            </a:r>
            <a:endParaRPr sz="2020"/>
          </a:p>
        </p:txBody>
      </p:sp>
      <p:sp>
        <p:nvSpPr>
          <p:cNvPr id="100" name="Google Shape;100;p25"/>
          <p:cNvSpPr txBox="1"/>
          <p:nvPr>
            <p:ph idx="1" type="body"/>
          </p:nvPr>
        </p:nvSpPr>
        <p:spPr>
          <a:xfrm>
            <a:off x="311700" y="1017725"/>
            <a:ext cx="7973700" cy="4076400"/>
          </a:xfrm>
          <a:prstGeom prst="rect">
            <a:avLst/>
          </a:prstGeom>
        </p:spPr>
        <p:txBody>
          <a:bodyPr anchorCtr="0" anchor="t" bIns="91425" lIns="91425" spcFirstLastPara="1" rIns="91425" wrap="square" tIns="91425">
            <a:normAutofit fontScale="77500" lnSpcReduction="20000"/>
          </a:bodyPr>
          <a:lstStyle/>
          <a:p>
            <a:pPr indent="-327025" lvl="0" marL="457200" rtl="0" algn="l">
              <a:lnSpc>
                <a:spcPct val="150000"/>
              </a:lnSpc>
              <a:spcBef>
                <a:spcPts val="0"/>
              </a:spcBef>
              <a:spcAft>
                <a:spcPts val="0"/>
              </a:spcAft>
              <a:buSzPct val="100000"/>
              <a:buChar char="●"/>
            </a:pPr>
            <a:r>
              <a:rPr lang="en" sz="2000"/>
              <a:t>Our team is composed of:</a:t>
            </a:r>
            <a:endParaRPr sz="2000"/>
          </a:p>
          <a:p>
            <a:pPr indent="-327025" lvl="1" marL="914400" rtl="0" algn="l">
              <a:lnSpc>
                <a:spcPct val="150000"/>
              </a:lnSpc>
              <a:spcBef>
                <a:spcPts val="0"/>
              </a:spcBef>
              <a:spcAft>
                <a:spcPts val="0"/>
              </a:spcAft>
              <a:buSzPct val="100000"/>
              <a:buChar char="○"/>
            </a:pPr>
            <a:r>
              <a:rPr b="1" lang="en" sz="2000"/>
              <a:t>Alyssa Ortiz</a:t>
            </a:r>
            <a:r>
              <a:rPr lang="en" sz="2000"/>
              <a:t>- Team Lead, Hosting, Frontend</a:t>
            </a:r>
            <a:endParaRPr sz="2000"/>
          </a:p>
          <a:p>
            <a:pPr indent="-327025" lvl="1" marL="914400" rtl="0" algn="l">
              <a:lnSpc>
                <a:spcPct val="150000"/>
              </a:lnSpc>
              <a:spcBef>
                <a:spcPts val="0"/>
              </a:spcBef>
              <a:spcAft>
                <a:spcPts val="0"/>
              </a:spcAft>
              <a:buSzPct val="100000"/>
              <a:buChar char="○"/>
            </a:pPr>
            <a:r>
              <a:rPr b="1" lang="en" sz="2000"/>
              <a:t>Payton Watts</a:t>
            </a:r>
            <a:r>
              <a:rPr lang="en" sz="2000"/>
              <a:t>- Data Querying, Backend</a:t>
            </a:r>
            <a:endParaRPr sz="2000"/>
          </a:p>
          <a:p>
            <a:pPr indent="-327025" lvl="1" marL="914400" rtl="0" algn="l">
              <a:lnSpc>
                <a:spcPct val="150000"/>
              </a:lnSpc>
              <a:spcBef>
                <a:spcPts val="0"/>
              </a:spcBef>
              <a:spcAft>
                <a:spcPts val="0"/>
              </a:spcAft>
              <a:buSzPct val="100000"/>
              <a:buChar char="○"/>
            </a:pPr>
            <a:r>
              <a:rPr b="1" lang="en" sz="2000"/>
              <a:t>Andrew Ortega</a:t>
            </a:r>
            <a:r>
              <a:rPr lang="en" sz="2000"/>
              <a:t>- Web Development, Frontend</a:t>
            </a:r>
            <a:endParaRPr sz="2000"/>
          </a:p>
          <a:p>
            <a:pPr indent="-327025" lvl="1" marL="914400" rtl="0" algn="l">
              <a:lnSpc>
                <a:spcPct val="150000"/>
              </a:lnSpc>
              <a:spcBef>
                <a:spcPts val="0"/>
              </a:spcBef>
              <a:spcAft>
                <a:spcPts val="0"/>
              </a:spcAft>
              <a:buSzPct val="100000"/>
              <a:buChar char="○"/>
            </a:pPr>
            <a:r>
              <a:rPr b="1" lang="en" sz="2000"/>
              <a:t>Tyler Chapp</a:t>
            </a:r>
            <a:r>
              <a:rPr lang="en" sz="2000"/>
              <a:t>- Data Visualization, Backend</a:t>
            </a:r>
            <a:endParaRPr sz="2000"/>
          </a:p>
          <a:p>
            <a:pPr indent="-327025" lvl="0" marL="457200" rtl="0" algn="l">
              <a:lnSpc>
                <a:spcPct val="150000"/>
              </a:lnSpc>
              <a:spcBef>
                <a:spcPts val="0"/>
              </a:spcBef>
              <a:spcAft>
                <a:spcPts val="0"/>
              </a:spcAft>
              <a:buSzPct val="100000"/>
              <a:buChar char="●"/>
            </a:pPr>
            <a:r>
              <a:rPr lang="en" sz="2000"/>
              <a:t>Our clients: </a:t>
            </a:r>
            <a:endParaRPr sz="2000"/>
          </a:p>
          <a:p>
            <a:pPr indent="-327025" lvl="1" marL="914400" rtl="0" algn="l">
              <a:lnSpc>
                <a:spcPct val="150000"/>
              </a:lnSpc>
              <a:spcBef>
                <a:spcPts val="0"/>
              </a:spcBef>
              <a:spcAft>
                <a:spcPts val="0"/>
              </a:spcAft>
              <a:buSzPct val="100000"/>
              <a:buChar char="○"/>
            </a:pPr>
            <a:r>
              <a:rPr lang="en" sz="2000"/>
              <a:t>USDA Forest Service researchers</a:t>
            </a:r>
            <a:endParaRPr sz="2000"/>
          </a:p>
          <a:p>
            <a:pPr indent="-327025" lvl="1" marL="914400" rtl="0" algn="l">
              <a:lnSpc>
                <a:spcPct val="150000"/>
              </a:lnSpc>
              <a:spcBef>
                <a:spcPts val="0"/>
              </a:spcBef>
              <a:spcAft>
                <a:spcPts val="0"/>
              </a:spcAft>
              <a:buSzPct val="100000"/>
              <a:buChar char="○"/>
            </a:pPr>
            <a:r>
              <a:rPr lang="en" sz="2000"/>
              <a:t>NAU SICCS researchers</a:t>
            </a:r>
            <a:endParaRPr sz="2000"/>
          </a:p>
          <a:p>
            <a:pPr indent="-327025" lvl="0" marL="457200" rtl="0" algn="l">
              <a:lnSpc>
                <a:spcPct val="150000"/>
              </a:lnSpc>
              <a:spcBef>
                <a:spcPts val="0"/>
              </a:spcBef>
              <a:spcAft>
                <a:spcPts val="0"/>
              </a:spcAft>
              <a:buSzPct val="100000"/>
              <a:buChar char="●"/>
            </a:pPr>
            <a:r>
              <a:rPr lang="en" sz="2000"/>
              <a:t>Mentor: Scott LaRocca</a:t>
            </a:r>
            <a:endParaRPr sz="2000"/>
          </a:p>
          <a:p>
            <a:pPr indent="-327025" lvl="0" marL="457200" rtl="0" algn="l">
              <a:lnSpc>
                <a:spcPct val="150000"/>
              </a:lnSpc>
              <a:spcBef>
                <a:spcPts val="0"/>
              </a:spcBef>
              <a:spcAft>
                <a:spcPts val="0"/>
              </a:spcAft>
              <a:buSzPct val="100000"/>
              <a:buChar char="●"/>
            </a:pPr>
            <a:r>
              <a:rPr b="1" lang="en" sz="2000"/>
              <a:t>The main focus of this project is to predict the reaction of birds to fires in their habitats, as birds are </a:t>
            </a:r>
            <a:r>
              <a:rPr b="1" lang="en" sz="2000"/>
              <a:t>incredibly</a:t>
            </a:r>
            <a:r>
              <a:rPr b="1" lang="en" sz="2000"/>
              <a:t> reflective of the overall health and recovery of an ecosystem.</a:t>
            </a:r>
            <a:endParaRPr b="1" sz="2000"/>
          </a:p>
        </p:txBody>
      </p:sp>
      <p:pic>
        <p:nvPicPr>
          <p:cNvPr id="101" name="Google Shape;101;p25"/>
          <p:cNvPicPr preferRelativeResize="0"/>
          <p:nvPr/>
        </p:nvPicPr>
        <p:blipFill rotWithShape="1">
          <a:blip r:embed="rId3">
            <a:alphaModFix/>
          </a:blip>
          <a:srcRect b="8481" l="8448" r="8968" t="16324"/>
          <a:stretch/>
        </p:blipFill>
        <p:spPr>
          <a:xfrm>
            <a:off x="5782900" y="1017775"/>
            <a:ext cx="2824650" cy="25717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4"/>
          <p:cNvSpPr txBox="1"/>
          <p:nvPr/>
        </p:nvSpPr>
        <p:spPr>
          <a:xfrm>
            <a:off x="1764750" y="1138525"/>
            <a:ext cx="2217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rPr>
              <a:t>C</a:t>
            </a:r>
            <a:r>
              <a:rPr lang="en" sz="1800">
                <a:solidFill>
                  <a:schemeClr val="lt2"/>
                </a:solidFill>
              </a:rPr>
              <a:t>licking the export button</a:t>
            </a:r>
            <a:endParaRPr sz="1800">
              <a:solidFill>
                <a:schemeClr val="lt2"/>
              </a:solidFill>
            </a:endParaRPr>
          </a:p>
        </p:txBody>
      </p:sp>
      <p:pic>
        <p:nvPicPr>
          <p:cNvPr id="165" name="Google Shape;165;p34"/>
          <p:cNvPicPr preferRelativeResize="0"/>
          <p:nvPr/>
        </p:nvPicPr>
        <p:blipFill>
          <a:blip r:embed="rId3">
            <a:alphaModFix/>
          </a:blip>
          <a:stretch>
            <a:fillRect/>
          </a:stretch>
        </p:blipFill>
        <p:spPr>
          <a:xfrm>
            <a:off x="3982650" y="184575"/>
            <a:ext cx="3976674" cy="43892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5" title="map generation.gif"/>
          <p:cNvPicPr preferRelativeResize="0"/>
          <p:nvPr/>
        </p:nvPicPr>
        <p:blipFill>
          <a:blip r:embed="rId3">
            <a:alphaModFix/>
          </a:blip>
          <a:stretch>
            <a:fillRect/>
          </a:stretch>
        </p:blipFill>
        <p:spPr>
          <a:xfrm>
            <a:off x="139650" y="1390400"/>
            <a:ext cx="4556879" cy="2362724"/>
          </a:xfrm>
          <a:prstGeom prst="rect">
            <a:avLst/>
          </a:prstGeom>
          <a:noFill/>
          <a:ln>
            <a:noFill/>
          </a:ln>
        </p:spPr>
      </p:pic>
      <p:pic>
        <p:nvPicPr>
          <p:cNvPr id="171" name="Google Shape;171;p35" title="map navigation.gif"/>
          <p:cNvPicPr preferRelativeResize="0"/>
          <p:nvPr/>
        </p:nvPicPr>
        <p:blipFill>
          <a:blip r:embed="rId4">
            <a:alphaModFix/>
          </a:blip>
          <a:stretch>
            <a:fillRect/>
          </a:stretch>
        </p:blipFill>
        <p:spPr>
          <a:xfrm>
            <a:off x="4800400" y="1390400"/>
            <a:ext cx="4200400" cy="2362725"/>
          </a:xfrm>
          <a:prstGeom prst="rect">
            <a:avLst/>
          </a:prstGeom>
          <a:noFill/>
          <a:ln>
            <a:noFill/>
          </a:ln>
        </p:spPr>
      </p:pic>
      <p:sp>
        <p:nvSpPr>
          <p:cNvPr id="172" name="Google Shape;172;p35"/>
          <p:cNvSpPr txBox="1"/>
          <p:nvPr/>
        </p:nvSpPr>
        <p:spPr>
          <a:xfrm>
            <a:off x="1479238" y="928700"/>
            <a:ext cx="187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rPr>
              <a:t>Map Generation</a:t>
            </a:r>
            <a:endParaRPr sz="1800">
              <a:solidFill>
                <a:schemeClr val="lt2"/>
              </a:solidFill>
            </a:endParaRPr>
          </a:p>
        </p:txBody>
      </p:sp>
      <p:sp>
        <p:nvSpPr>
          <p:cNvPr id="173" name="Google Shape;173;p35"/>
          <p:cNvSpPr txBox="1"/>
          <p:nvPr/>
        </p:nvSpPr>
        <p:spPr>
          <a:xfrm>
            <a:off x="6019913" y="928700"/>
            <a:ext cx="187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rPr>
              <a:t>Map Navigation</a:t>
            </a:r>
            <a:endParaRPr sz="1800">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Populating the Database</a:t>
            </a:r>
            <a:endParaRPr/>
          </a:p>
        </p:txBody>
      </p:sp>
      <p:sp>
        <p:nvSpPr>
          <p:cNvPr id="179" name="Google Shape;179;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Uses a Django custom command</a:t>
            </a:r>
            <a:endParaRPr/>
          </a:p>
          <a:p>
            <a:pPr indent="-342900" lvl="0" marL="457200" rtl="0" algn="l">
              <a:spcBef>
                <a:spcPts val="0"/>
              </a:spcBef>
              <a:spcAft>
                <a:spcPts val="0"/>
              </a:spcAft>
              <a:buSzPts val="1800"/>
              <a:buChar char="●"/>
            </a:pPr>
            <a:r>
              <a:rPr lang="en"/>
              <a:t>Takes in a CSV file that properly corresponds to one of the three models we use</a:t>
            </a:r>
            <a:endParaRPr/>
          </a:p>
          <a:p>
            <a:pPr indent="-342900" lvl="0" marL="457200" rtl="0" algn="l">
              <a:spcBef>
                <a:spcPts val="0"/>
              </a:spcBef>
              <a:spcAft>
                <a:spcPts val="0"/>
              </a:spcAft>
              <a:buSzPts val="1800"/>
              <a:buChar char="●"/>
            </a:pPr>
            <a:r>
              <a:rPr lang="en"/>
              <a:t>If there are no issues, the command will write the data into the appropriate table, updating values where necessary</a:t>
            </a:r>
            <a:endParaRPr/>
          </a:p>
        </p:txBody>
      </p:sp>
      <p:pic>
        <p:nvPicPr>
          <p:cNvPr id="180" name="Google Shape;180;p36"/>
          <p:cNvPicPr preferRelativeResize="0"/>
          <p:nvPr/>
        </p:nvPicPr>
        <p:blipFill>
          <a:blip r:embed="rId3">
            <a:alphaModFix/>
          </a:blip>
          <a:stretch>
            <a:fillRect/>
          </a:stretch>
        </p:blipFill>
        <p:spPr>
          <a:xfrm>
            <a:off x="4409175" y="636604"/>
            <a:ext cx="4423125" cy="189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Challenges and Resolutions</a:t>
            </a:r>
            <a:endParaRPr/>
          </a:p>
        </p:txBody>
      </p:sp>
      <p:sp>
        <p:nvSpPr>
          <p:cNvPr id="186" name="Google Shape;186;p37"/>
          <p:cNvSpPr txBox="1"/>
          <p:nvPr>
            <p:ph idx="1" type="body"/>
          </p:nvPr>
        </p:nvSpPr>
        <p:spPr>
          <a:xfrm>
            <a:off x="311700" y="1152475"/>
            <a:ext cx="8520600" cy="36003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Regenerating the Map on Reload</a:t>
            </a:r>
            <a:endParaRPr sz="2200"/>
          </a:p>
          <a:p>
            <a:pPr indent="-355600" lvl="1" marL="914400" rtl="0" algn="l">
              <a:spcBef>
                <a:spcPts val="0"/>
              </a:spcBef>
              <a:spcAft>
                <a:spcPts val="0"/>
              </a:spcAft>
              <a:buSzPts val="2000"/>
              <a:buChar char="○"/>
            </a:pPr>
            <a:r>
              <a:rPr lang="en" sz="2000"/>
              <a:t>Potential Solution: Using caching to determine when to regenerate the map</a:t>
            </a:r>
            <a:endParaRPr sz="2000"/>
          </a:p>
          <a:p>
            <a:pPr indent="-368300" lvl="0" marL="457200" rtl="0" algn="l">
              <a:spcBef>
                <a:spcPts val="0"/>
              </a:spcBef>
              <a:spcAft>
                <a:spcPts val="0"/>
              </a:spcAft>
              <a:buSzPts val="2200"/>
              <a:buChar char="●"/>
            </a:pPr>
            <a:r>
              <a:rPr lang="en" sz="2200"/>
              <a:t>Optimized for 1 user at a time</a:t>
            </a:r>
            <a:endParaRPr sz="2200"/>
          </a:p>
          <a:p>
            <a:pPr indent="-355600" lvl="1" marL="914400" rtl="0" algn="l">
              <a:spcBef>
                <a:spcPts val="0"/>
              </a:spcBef>
              <a:spcAft>
                <a:spcPts val="0"/>
              </a:spcAft>
              <a:buSzPts val="2000"/>
              <a:buChar char="○"/>
            </a:pPr>
            <a:r>
              <a:rPr lang="en" sz="2000"/>
              <a:t>Potential Solution: using unique session ids when generating maps and processing requests</a:t>
            </a:r>
            <a:endParaRPr sz="2000"/>
          </a:p>
          <a:p>
            <a:pPr indent="-368300" lvl="0" marL="457200" rtl="0" algn="l">
              <a:spcBef>
                <a:spcPts val="0"/>
              </a:spcBef>
              <a:spcAft>
                <a:spcPts val="0"/>
              </a:spcAft>
              <a:buSzPts val="2200"/>
              <a:buChar char="●"/>
            </a:pPr>
            <a:r>
              <a:rPr lang="en" sz="2200"/>
              <a:t>Seamless transfer to clients</a:t>
            </a:r>
            <a:endParaRPr sz="2200"/>
          </a:p>
          <a:p>
            <a:pPr indent="-355600" lvl="1" marL="914400" rtl="0" algn="l">
              <a:spcBef>
                <a:spcPts val="0"/>
              </a:spcBef>
              <a:spcAft>
                <a:spcPts val="0"/>
              </a:spcAft>
              <a:buSzPts val="2000"/>
              <a:buChar char="○"/>
            </a:pPr>
            <a:r>
              <a:rPr lang="en" sz="2000"/>
              <a:t>Potential Solution: Detailed instructions for setup, use, maintenance, and error handling</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Testing Plan</a:t>
            </a:r>
            <a:endParaRPr/>
          </a:p>
        </p:txBody>
      </p:sp>
      <p:pic>
        <p:nvPicPr>
          <p:cNvPr id="192" name="Google Shape;192;p38" title="Test Plan.drawio.png"/>
          <p:cNvPicPr preferRelativeResize="0"/>
          <p:nvPr/>
        </p:nvPicPr>
        <p:blipFill>
          <a:blip r:embed="rId3">
            <a:alphaModFix/>
          </a:blip>
          <a:stretch>
            <a:fillRect/>
          </a:stretch>
        </p:blipFill>
        <p:spPr>
          <a:xfrm>
            <a:off x="2233613" y="90488"/>
            <a:ext cx="4676775" cy="4962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a:t>
            </a:r>
            <a:endParaRPr/>
          </a:p>
        </p:txBody>
      </p:sp>
      <p:pic>
        <p:nvPicPr>
          <p:cNvPr id="198" name="Google Shape;198;p39" title="Screenshot 2025-04-07 at 12.14.40 PM.png"/>
          <p:cNvPicPr preferRelativeResize="0"/>
          <p:nvPr/>
        </p:nvPicPr>
        <p:blipFill>
          <a:blip r:embed="rId3">
            <a:alphaModFix/>
          </a:blip>
          <a:stretch>
            <a:fillRect/>
          </a:stretch>
        </p:blipFill>
        <p:spPr>
          <a:xfrm>
            <a:off x="2543179" y="24550"/>
            <a:ext cx="6600811"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40"/>
          <p:cNvSpPr txBox="1"/>
          <p:nvPr>
            <p:ph type="title"/>
          </p:nvPr>
        </p:nvSpPr>
        <p:spPr>
          <a:xfrm>
            <a:off x="311700" y="445025"/>
            <a:ext cx="8520600" cy="65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20"/>
              <a:t>Conclusion</a:t>
            </a:r>
            <a:endParaRPr sz="3720"/>
          </a:p>
        </p:txBody>
      </p:sp>
      <p:sp>
        <p:nvSpPr>
          <p:cNvPr id="204" name="Google Shape;204;p40"/>
          <p:cNvSpPr txBox="1"/>
          <p:nvPr>
            <p:ph idx="1" type="body"/>
          </p:nvPr>
        </p:nvSpPr>
        <p:spPr>
          <a:xfrm>
            <a:off x="311700" y="1152475"/>
            <a:ext cx="8520600" cy="3852300"/>
          </a:xfrm>
          <a:prstGeom prst="rect">
            <a:avLst/>
          </a:prstGeom>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 sz="2000"/>
              <a:t>A</a:t>
            </a:r>
            <a:r>
              <a:rPr lang="en" sz="2000"/>
              <a:t> user friendly tool is needed to easily view</a:t>
            </a:r>
            <a:r>
              <a:rPr b="1" lang="en" sz="2000"/>
              <a:t> </a:t>
            </a:r>
            <a:r>
              <a:rPr lang="en" sz="2000"/>
              <a:t>and export</a:t>
            </a:r>
            <a:r>
              <a:rPr b="1" lang="en" sz="2000"/>
              <a:t> </a:t>
            </a:r>
            <a:r>
              <a:rPr lang="en" sz="2000"/>
              <a:t>the data on bird presence in an area after a fire occurs</a:t>
            </a:r>
            <a:endParaRPr sz="2000"/>
          </a:p>
          <a:p>
            <a:pPr indent="-355600" lvl="0" marL="457200" rtl="0" algn="l">
              <a:lnSpc>
                <a:spcPct val="115000"/>
              </a:lnSpc>
              <a:spcBef>
                <a:spcPts val="1000"/>
              </a:spcBef>
              <a:spcAft>
                <a:spcPts val="0"/>
              </a:spcAft>
              <a:buSzPts val="2000"/>
              <a:buChar char="●"/>
            </a:pPr>
            <a:r>
              <a:rPr lang="en" sz="2000"/>
              <a:t>Our goal is to produce this useful tool</a:t>
            </a:r>
            <a:endParaRPr sz="2000"/>
          </a:p>
          <a:p>
            <a:pPr indent="-355600" lvl="0" marL="457200" rtl="0" algn="l">
              <a:lnSpc>
                <a:spcPct val="115000"/>
              </a:lnSpc>
              <a:spcBef>
                <a:spcPts val="1000"/>
              </a:spcBef>
              <a:spcAft>
                <a:spcPts val="0"/>
              </a:spcAft>
              <a:buSzPts val="2000"/>
              <a:buChar char="●"/>
            </a:pPr>
            <a:r>
              <a:rPr lang="en" sz="2000"/>
              <a:t>With testing focused on Unit Testing, Integration Testing, and User Testing we want to ensure that our tool works with our clients requests</a:t>
            </a:r>
            <a:endParaRPr sz="2000"/>
          </a:p>
          <a:p>
            <a:pPr indent="-355600" lvl="0" marL="457200" rtl="0" algn="l">
              <a:lnSpc>
                <a:spcPct val="115000"/>
              </a:lnSpc>
              <a:spcBef>
                <a:spcPts val="1000"/>
              </a:spcBef>
              <a:spcAft>
                <a:spcPts val="1000"/>
              </a:spcAft>
              <a:buSzPts val="2000"/>
              <a:buChar char="●"/>
            </a:pPr>
            <a:r>
              <a:rPr lang="en" sz="2000"/>
              <a:t>Despite some challenges that we face, we are on track to deliver a useful product for our clients</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1"/>
          <p:cNvSpPr txBox="1"/>
          <p:nvPr>
            <p:ph type="title"/>
          </p:nvPr>
        </p:nvSpPr>
        <p:spPr>
          <a:xfrm>
            <a:off x="311700" y="4281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020"/>
              <a:t>Any Questions?</a:t>
            </a:r>
            <a:endParaRPr sz="4020"/>
          </a:p>
        </p:txBody>
      </p:sp>
      <p:pic>
        <p:nvPicPr>
          <p:cNvPr id="210" name="Google Shape;210;p41"/>
          <p:cNvPicPr preferRelativeResize="0"/>
          <p:nvPr/>
        </p:nvPicPr>
        <p:blipFill rotWithShape="1">
          <a:blip r:embed="rId3">
            <a:alphaModFix/>
          </a:blip>
          <a:srcRect b="8481" l="8448" r="8968" t="16324"/>
          <a:stretch/>
        </p:blipFill>
        <p:spPr>
          <a:xfrm>
            <a:off x="2742500" y="1304275"/>
            <a:ext cx="3658999" cy="33314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 Statement</a:t>
            </a:r>
            <a:endParaRPr/>
          </a:p>
        </p:txBody>
      </p:sp>
      <p:sp>
        <p:nvSpPr>
          <p:cNvPr id="107" name="Google Shape;107;p26"/>
          <p:cNvSpPr txBox="1"/>
          <p:nvPr>
            <p:ph idx="1" type="body"/>
          </p:nvPr>
        </p:nvSpPr>
        <p:spPr>
          <a:xfrm>
            <a:off x="311700" y="1152475"/>
            <a:ext cx="6902100" cy="3710700"/>
          </a:xfrm>
          <a:prstGeom prst="rect">
            <a:avLst/>
          </a:prstGeom>
        </p:spPr>
        <p:txBody>
          <a:bodyPr anchorCtr="0" anchor="t" bIns="91425" lIns="91425" spcFirstLastPara="1" rIns="91425" wrap="square" tIns="91425">
            <a:normAutofit/>
          </a:bodyPr>
          <a:lstStyle/>
          <a:p>
            <a:pPr indent="-355600" lvl="0" marL="457200" marR="0" rtl="0" algn="l">
              <a:lnSpc>
                <a:spcPct val="115000"/>
              </a:lnSpc>
              <a:spcBef>
                <a:spcPts val="0"/>
              </a:spcBef>
              <a:spcAft>
                <a:spcPts val="0"/>
              </a:spcAft>
              <a:buSzPts val="2000"/>
              <a:buChar char="●"/>
            </a:pPr>
            <a:r>
              <a:rPr lang="en" sz="2000"/>
              <a:t>Clients</a:t>
            </a:r>
            <a:r>
              <a:rPr lang="en" sz="2000"/>
              <a:t>: Analyze data to determine </a:t>
            </a:r>
            <a:r>
              <a:rPr b="1" lang="en" sz="2000"/>
              <a:t>likelihood of bird presence</a:t>
            </a:r>
            <a:r>
              <a:rPr lang="en" sz="2000"/>
              <a:t> in an area</a:t>
            </a:r>
            <a:r>
              <a:rPr lang="en" sz="2000"/>
              <a:t> post-fire</a:t>
            </a:r>
            <a:endParaRPr sz="2000"/>
          </a:p>
          <a:p>
            <a:pPr indent="-342900" lvl="1" marL="914400" marR="0" rtl="0" algn="l">
              <a:lnSpc>
                <a:spcPct val="115000"/>
              </a:lnSpc>
              <a:spcBef>
                <a:spcPts val="0"/>
              </a:spcBef>
              <a:spcAft>
                <a:spcPts val="0"/>
              </a:spcAft>
              <a:buSzPts val="1800"/>
              <a:buChar char="○"/>
            </a:pPr>
            <a:r>
              <a:rPr lang="en" sz="1800"/>
              <a:t>Birds are an </a:t>
            </a:r>
            <a:r>
              <a:rPr b="1" lang="en" sz="1800"/>
              <a:t>indicator species</a:t>
            </a:r>
            <a:r>
              <a:rPr lang="en" sz="1800"/>
              <a:t> of an ecosystems health</a:t>
            </a:r>
            <a:endParaRPr sz="1800"/>
          </a:p>
          <a:p>
            <a:pPr indent="-342900" lvl="1" marL="914400" marR="0" rtl="0" algn="l">
              <a:lnSpc>
                <a:spcPct val="115000"/>
              </a:lnSpc>
              <a:spcBef>
                <a:spcPts val="0"/>
              </a:spcBef>
              <a:spcAft>
                <a:spcPts val="0"/>
              </a:spcAft>
              <a:buSzPts val="1800"/>
              <a:buChar char="○"/>
            </a:pPr>
            <a:r>
              <a:rPr lang="en" sz="1800"/>
              <a:t>Valuable data for Western United States Forestry Management Stations</a:t>
            </a:r>
            <a:endParaRPr sz="1800"/>
          </a:p>
          <a:p>
            <a:pPr indent="-355600" lvl="0" marL="457200" marR="0" rtl="0" algn="l">
              <a:lnSpc>
                <a:spcPct val="115000"/>
              </a:lnSpc>
              <a:spcBef>
                <a:spcPts val="1000"/>
              </a:spcBef>
              <a:spcAft>
                <a:spcPts val="0"/>
              </a:spcAft>
              <a:buSzPts val="2000"/>
              <a:buChar char="●"/>
            </a:pPr>
            <a:r>
              <a:rPr lang="en" sz="2000"/>
              <a:t>Clients currently produce and distribute all data + analysis </a:t>
            </a:r>
            <a:r>
              <a:rPr b="1" lang="en" sz="2000"/>
              <a:t>manually</a:t>
            </a:r>
            <a:endParaRPr b="1" sz="2000"/>
          </a:p>
          <a:p>
            <a:pPr indent="-355600" lvl="0" marL="457200" marR="0" rtl="0" algn="l">
              <a:lnSpc>
                <a:spcPct val="115000"/>
              </a:lnSpc>
              <a:spcBef>
                <a:spcPts val="1000"/>
              </a:spcBef>
              <a:spcAft>
                <a:spcPts val="1000"/>
              </a:spcAft>
              <a:buSzPts val="2000"/>
              <a:buChar char="●"/>
            </a:pPr>
            <a:r>
              <a:rPr lang="en" sz="2000"/>
              <a:t>Need a user friendly tool to easily </a:t>
            </a:r>
            <a:r>
              <a:rPr b="1" lang="en" sz="2000"/>
              <a:t>view </a:t>
            </a:r>
            <a:r>
              <a:rPr lang="en" sz="2000"/>
              <a:t>and </a:t>
            </a:r>
            <a:r>
              <a:rPr b="1" lang="en" sz="2000"/>
              <a:t>export </a:t>
            </a:r>
            <a:r>
              <a:rPr lang="en" sz="2000"/>
              <a:t>            the data on bird presence in an area</a:t>
            </a:r>
            <a:endParaRPr sz="2000"/>
          </a:p>
        </p:txBody>
      </p:sp>
      <p:pic>
        <p:nvPicPr>
          <p:cNvPr descr="US Forest Service logo." id="108" name="Google Shape;108;p26"/>
          <p:cNvPicPr preferRelativeResize="0"/>
          <p:nvPr/>
        </p:nvPicPr>
        <p:blipFill>
          <a:blip r:embed="rId3">
            <a:alphaModFix/>
          </a:blip>
          <a:stretch>
            <a:fillRect/>
          </a:stretch>
        </p:blipFill>
        <p:spPr>
          <a:xfrm>
            <a:off x="7213875" y="445031"/>
            <a:ext cx="1618425" cy="1793147"/>
          </a:xfrm>
          <a:prstGeom prst="rect">
            <a:avLst/>
          </a:prstGeom>
          <a:noFill/>
          <a:ln>
            <a:noFill/>
          </a:ln>
        </p:spPr>
      </p:pic>
      <p:pic>
        <p:nvPicPr>
          <p:cNvPr descr="Pinyon Jay sitting on a branch." id="109" name="Google Shape;109;p26"/>
          <p:cNvPicPr preferRelativeResize="0"/>
          <p:nvPr/>
        </p:nvPicPr>
        <p:blipFill>
          <a:blip r:embed="rId4">
            <a:alphaModFix/>
          </a:blip>
          <a:stretch>
            <a:fillRect/>
          </a:stretch>
        </p:blipFill>
        <p:spPr>
          <a:xfrm>
            <a:off x="6753125" y="3350350"/>
            <a:ext cx="2390874" cy="1793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311700" y="368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 Overview-</a:t>
            </a:r>
            <a:endParaRPr/>
          </a:p>
        </p:txBody>
      </p:sp>
      <p:sp>
        <p:nvSpPr>
          <p:cNvPr id="115" name="Google Shape;115;p27"/>
          <p:cNvSpPr txBox="1"/>
          <p:nvPr/>
        </p:nvSpPr>
        <p:spPr>
          <a:xfrm>
            <a:off x="311700" y="940775"/>
            <a:ext cx="4362900" cy="37200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chemeClr val="lt2"/>
              </a:buClr>
              <a:buSzPts val="2000"/>
              <a:buChar char="●"/>
            </a:pPr>
            <a:r>
              <a:rPr lang="en" sz="2000">
                <a:solidFill>
                  <a:schemeClr val="lt2"/>
                </a:solidFill>
              </a:rPr>
              <a:t>What we’re building is a web app that allows users to query a database for bird presence prediction data, receiving it either as a CSV file, heat map, or both.</a:t>
            </a:r>
            <a:endParaRPr sz="2000">
              <a:solidFill>
                <a:schemeClr val="lt2"/>
              </a:solidFill>
            </a:endParaRPr>
          </a:p>
        </p:txBody>
      </p:sp>
      <p:pic>
        <p:nvPicPr>
          <p:cNvPr id="116" name="Google Shape;116;p27"/>
          <p:cNvPicPr preferRelativeResize="0"/>
          <p:nvPr/>
        </p:nvPicPr>
        <p:blipFill>
          <a:blip r:embed="rId3">
            <a:alphaModFix/>
          </a:blip>
          <a:stretch>
            <a:fillRect/>
          </a:stretch>
        </p:blipFill>
        <p:spPr>
          <a:xfrm>
            <a:off x="4784150" y="0"/>
            <a:ext cx="4362900" cy="3272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 Overview- Cont.</a:t>
            </a:r>
            <a:endParaRPr/>
          </a:p>
        </p:txBody>
      </p:sp>
      <p:sp>
        <p:nvSpPr>
          <p:cNvPr id="122" name="Google Shape;122;p28"/>
          <p:cNvSpPr txBox="1"/>
          <p:nvPr>
            <p:ph idx="1" type="body"/>
          </p:nvPr>
        </p:nvSpPr>
        <p:spPr>
          <a:xfrm>
            <a:off x="311700" y="1152475"/>
            <a:ext cx="8520600" cy="3885900"/>
          </a:xfrm>
          <a:prstGeom prst="rect">
            <a:avLst/>
          </a:prstGeom>
        </p:spPr>
        <p:txBody>
          <a:bodyPr anchorCtr="0" anchor="t" bIns="91425" lIns="91425" spcFirstLastPara="1" rIns="91425" wrap="square" tIns="91425">
            <a:normAutofit/>
          </a:bodyPr>
          <a:lstStyle/>
          <a:p>
            <a:pPr indent="-336550" lvl="0" marL="457200" rtl="0" algn="l">
              <a:lnSpc>
                <a:spcPct val="150000"/>
              </a:lnSpc>
              <a:spcBef>
                <a:spcPts val="0"/>
              </a:spcBef>
              <a:spcAft>
                <a:spcPts val="0"/>
              </a:spcAft>
              <a:buClr>
                <a:schemeClr val="dk1"/>
              </a:buClr>
              <a:buSzPts val="1700"/>
              <a:buChar char="●"/>
            </a:pPr>
            <a:r>
              <a:rPr b="1" lang="en" sz="1700">
                <a:solidFill>
                  <a:schemeClr val="dk1"/>
                </a:solidFill>
              </a:rPr>
              <a:t>Key features:</a:t>
            </a:r>
            <a:endParaRPr b="1"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Ease of access-</a:t>
            </a:r>
            <a:r>
              <a:rPr lang="en" sz="1700">
                <a:solidFill>
                  <a:schemeClr val="dk1"/>
                </a:solidFill>
              </a:rPr>
              <a:t> users need an easy way to retrieve data/maps.</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Easy querying-</a:t>
            </a:r>
            <a:r>
              <a:rPr lang="en" sz="1700">
                <a:solidFill>
                  <a:schemeClr val="dk1"/>
                </a:solidFill>
              </a:rPr>
              <a:t> users should be able to filter the data by species, region, etc.</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Clear visualization-</a:t>
            </a:r>
            <a:r>
              <a:rPr lang="en" sz="1700">
                <a:solidFill>
                  <a:schemeClr val="dk1"/>
                </a:solidFill>
              </a:rPr>
              <a:t> heat maps and data files must be able to clearly visualize what the user wishes to show to forest managers and other officials.</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Security-</a:t>
            </a:r>
            <a:r>
              <a:rPr lang="en" sz="1700">
                <a:solidFill>
                  <a:schemeClr val="dk1"/>
                </a:solidFill>
              </a:rPr>
              <a:t> d</a:t>
            </a:r>
            <a:r>
              <a:rPr lang="en" sz="1700">
                <a:solidFill>
                  <a:schemeClr val="dk1"/>
                </a:solidFill>
              </a:rPr>
              <a:t>ue to being proprietary USDA information, the database must be safe and protected from cyber threats</a:t>
            </a:r>
            <a:r>
              <a:rPr lang="en" sz="1700">
                <a:solidFill>
                  <a:schemeClr val="dk1"/>
                </a:solidFill>
              </a:rPr>
              <a:t>.</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Built for Future Maintenance-</a:t>
            </a:r>
            <a:r>
              <a:rPr lang="en" sz="1700">
                <a:solidFill>
                  <a:schemeClr val="dk1"/>
                </a:solidFill>
              </a:rPr>
              <a:t> Our code must be readable, instructions for usage clear, and codebase easily maintainable.</a:t>
            </a:r>
            <a:endParaRPr sz="17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Key Requirements</a:t>
            </a:r>
            <a:endParaRPr/>
          </a:p>
        </p:txBody>
      </p:sp>
      <p:sp>
        <p:nvSpPr>
          <p:cNvPr id="128" name="Google Shape;128;p29"/>
          <p:cNvSpPr txBox="1"/>
          <p:nvPr>
            <p:ph idx="1" type="body"/>
          </p:nvPr>
        </p:nvSpPr>
        <p:spPr>
          <a:xfrm>
            <a:off x="620825" y="1637325"/>
            <a:ext cx="5377800" cy="3839400"/>
          </a:xfrm>
          <a:prstGeom prst="rect">
            <a:avLst/>
          </a:prstGeom>
        </p:spPr>
        <p:txBody>
          <a:bodyPr anchorCtr="0" anchor="t" bIns="91425" lIns="91425" spcFirstLastPara="1" rIns="91425" wrap="square" tIns="91425">
            <a:normAutofit/>
          </a:bodyPr>
          <a:lstStyle/>
          <a:p>
            <a:pPr indent="-361950" lvl="0" marL="457200" rtl="0" algn="l">
              <a:lnSpc>
                <a:spcPct val="150000"/>
              </a:lnSpc>
              <a:spcBef>
                <a:spcPts val="0"/>
              </a:spcBef>
              <a:spcAft>
                <a:spcPts val="0"/>
              </a:spcAft>
              <a:buClr>
                <a:srgbClr val="ADADAD"/>
              </a:buClr>
              <a:buSzPts val="2100"/>
              <a:buAutoNum type="arabicPeriod"/>
            </a:pPr>
            <a:r>
              <a:rPr lang="en" sz="2100">
                <a:solidFill>
                  <a:srgbClr val="ADADAD"/>
                </a:solidFill>
              </a:rPr>
              <a:t>User-Friendly Interface</a:t>
            </a:r>
            <a:endParaRPr sz="2100">
              <a:solidFill>
                <a:srgbClr val="ADADAD"/>
              </a:solidFill>
            </a:endParaRPr>
          </a:p>
          <a:p>
            <a:pPr indent="-361950" lvl="0" marL="457200" rtl="0" algn="l">
              <a:lnSpc>
                <a:spcPct val="150000"/>
              </a:lnSpc>
              <a:spcBef>
                <a:spcPts val="0"/>
              </a:spcBef>
              <a:spcAft>
                <a:spcPts val="0"/>
              </a:spcAft>
              <a:buClr>
                <a:srgbClr val="ADADAD"/>
              </a:buClr>
              <a:buSzPts val="2100"/>
              <a:buAutoNum type="arabicPeriod"/>
            </a:pPr>
            <a:r>
              <a:rPr lang="en" sz="2100">
                <a:solidFill>
                  <a:srgbClr val="ADADAD"/>
                </a:solidFill>
              </a:rPr>
              <a:t>Data Querying &amp; Filtering</a:t>
            </a:r>
            <a:endParaRPr sz="2100">
              <a:solidFill>
                <a:srgbClr val="ADADAD"/>
              </a:solidFill>
            </a:endParaRPr>
          </a:p>
          <a:p>
            <a:pPr indent="-361950" lvl="0" marL="457200" rtl="0" algn="l">
              <a:lnSpc>
                <a:spcPct val="150000"/>
              </a:lnSpc>
              <a:spcBef>
                <a:spcPts val="0"/>
              </a:spcBef>
              <a:spcAft>
                <a:spcPts val="0"/>
              </a:spcAft>
              <a:buClr>
                <a:srgbClr val="ADADAD"/>
              </a:buClr>
              <a:buSzPts val="2100"/>
              <a:buAutoNum type="arabicPeriod"/>
            </a:pPr>
            <a:r>
              <a:rPr lang="en" sz="2100">
                <a:solidFill>
                  <a:srgbClr val="ADADAD"/>
                </a:solidFill>
              </a:rPr>
              <a:t>Data Visualization</a:t>
            </a:r>
            <a:endParaRPr sz="2100">
              <a:solidFill>
                <a:srgbClr val="ADADAD"/>
              </a:solidFill>
            </a:endParaRPr>
          </a:p>
          <a:p>
            <a:pPr indent="-361950" lvl="0" marL="457200" rtl="0" algn="l">
              <a:lnSpc>
                <a:spcPct val="150000"/>
              </a:lnSpc>
              <a:spcBef>
                <a:spcPts val="0"/>
              </a:spcBef>
              <a:spcAft>
                <a:spcPts val="0"/>
              </a:spcAft>
              <a:buClr>
                <a:srgbClr val="ADADAD"/>
              </a:buClr>
              <a:buSzPts val="2100"/>
              <a:buAutoNum type="arabicPeriod"/>
            </a:pPr>
            <a:r>
              <a:rPr lang="en" sz="2100"/>
              <a:t>Exportable Results</a:t>
            </a:r>
            <a:endParaRPr sz="2100"/>
          </a:p>
        </p:txBody>
      </p:sp>
      <p:pic>
        <p:nvPicPr>
          <p:cNvPr id="129" name="Google Shape;129;p29"/>
          <p:cNvPicPr preferRelativeResize="0"/>
          <p:nvPr/>
        </p:nvPicPr>
        <p:blipFill>
          <a:blip r:embed="rId3">
            <a:alphaModFix/>
          </a:blip>
          <a:stretch>
            <a:fillRect/>
          </a:stretch>
        </p:blipFill>
        <p:spPr>
          <a:xfrm>
            <a:off x="5429225" y="1132775"/>
            <a:ext cx="2260250" cy="2728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0"/>
          <p:cNvSpPr txBox="1"/>
          <p:nvPr>
            <p:ph type="title"/>
          </p:nvPr>
        </p:nvSpPr>
        <p:spPr>
          <a:xfrm>
            <a:off x="0" y="139775"/>
            <a:ext cx="4474200" cy="859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Architecture &amp; Implementation Review</a:t>
            </a:r>
            <a:endParaRPr/>
          </a:p>
        </p:txBody>
      </p:sp>
      <p:pic>
        <p:nvPicPr>
          <p:cNvPr id="135" name="Google Shape;135;p30"/>
          <p:cNvPicPr preferRelativeResize="0"/>
          <p:nvPr/>
        </p:nvPicPr>
        <p:blipFill>
          <a:blip r:embed="rId3">
            <a:alphaModFix/>
          </a:blip>
          <a:stretch>
            <a:fillRect/>
          </a:stretch>
        </p:blipFill>
        <p:spPr>
          <a:xfrm>
            <a:off x="4572000" y="331575"/>
            <a:ext cx="4474251" cy="4701025"/>
          </a:xfrm>
          <a:prstGeom prst="rect">
            <a:avLst/>
          </a:prstGeom>
          <a:noFill/>
          <a:ln>
            <a:noFill/>
          </a:ln>
        </p:spPr>
      </p:pic>
      <p:sp>
        <p:nvSpPr>
          <p:cNvPr id="136" name="Google Shape;136;p30"/>
          <p:cNvSpPr txBox="1"/>
          <p:nvPr>
            <p:ph idx="1" type="body"/>
          </p:nvPr>
        </p:nvSpPr>
        <p:spPr>
          <a:xfrm>
            <a:off x="336825" y="999575"/>
            <a:ext cx="4093500" cy="1441800"/>
          </a:xfrm>
          <a:prstGeom prst="rect">
            <a:avLst/>
          </a:prstGeom>
        </p:spPr>
        <p:txBody>
          <a:bodyPr anchorCtr="0" anchor="t" bIns="91425" lIns="91425" spcFirstLastPara="1" rIns="91425" wrap="square" tIns="91425">
            <a:normAutofit/>
          </a:bodyPr>
          <a:lstStyle/>
          <a:p>
            <a:pPr indent="-347499" lvl="0" marL="457200" rtl="0" algn="l">
              <a:lnSpc>
                <a:spcPct val="100000"/>
              </a:lnSpc>
              <a:spcBef>
                <a:spcPts val="0"/>
              </a:spcBef>
              <a:spcAft>
                <a:spcPts val="0"/>
              </a:spcAft>
              <a:buSzPts val="1872"/>
              <a:buChar char="●"/>
            </a:pPr>
            <a:r>
              <a:rPr lang="en" sz="1872"/>
              <a:t>User Interface</a:t>
            </a:r>
            <a:endParaRPr sz="1250"/>
          </a:p>
          <a:p>
            <a:pPr indent="-347499" lvl="0" marL="457200" rtl="0" algn="l">
              <a:lnSpc>
                <a:spcPct val="100000"/>
              </a:lnSpc>
              <a:spcBef>
                <a:spcPts val="0"/>
              </a:spcBef>
              <a:spcAft>
                <a:spcPts val="0"/>
              </a:spcAft>
              <a:buSzPts val="1872"/>
              <a:buChar char="●"/>
            </a:pPr>
            <a:r>
              <a:rPr lang="en" sz="1872"/>
              <a:t>Application Logic Module</a:t>
            </a:r>
            <a:endParaRPr sz="1250"/>
          </a:p>
          <a:p>
            <a:pPr indent="-347499" lvl="0" marL="457200" rtl="0" algn="l">
              <a:lnSpc>
                <a:spcPct val="100000"/>
              </a:lnSpc>
              <a:spcBef>
                <a:spcPts val="0"/>
              </a:spcBef>
              <a:spcAft>
                <a:spcPts val="0"/>
              </a:spcAft>
              <a:buSzPts val="1872"/>
              <a:buChar char="●"/>
            </a:pPr>
            <a:r>
              <a:rPr lang="en" sz="1872"/>
              <a:t>Mapping &amp; Visualization Module</a:t>
            </a:r>
            <a:endParaRPr sz="1303"/>
          </a:p>
          <a:p>
            <a:pPr indent="-347499" lvl="0" marL="457200" rtl="0" algn="l">
              <a:lnSpc>
                <a:spcPct val="100000"/>
              </a:lnSpc>
              <a:spcBef>
                <a:spcPts val="0"/>
              </a:spcBef>
              <a:spcAft>
                <a:spcPts val="0"/>
              </a:spcAft>
              <a:buSzPts val="1872"/>
              <a:buChar char="●"/>
            </a:pPr>
            <a:r>
              <a:rPr lang="en" sz="1872"/>
              <a:t>Database Layer</a:t>
            </a:r>
            <a:endParaRPr sz="1312"/>
          </a:p>
        </p:txBody>
      </p:sp>
      <p:pic>
        <p:nvPicPr>
          <p:cNvPr id="137" name="Google Shape;137;p30"/>
          <p:cNvPicPr preferRelativeResize="0"/>
          <p:nvPr/>
        </p:nvPicPr>
        <p:blipFill>
          <a:blip r:embed="rId4">
            <a:alphaModFix/>
          </a:blip>
          <a:stretch>
            <a:fillRect/>
          </a:stretch>
        </p:blipFill>
        <p:spPr>
          <a:xfrm>
            <a:off x="782200" y="2386500"/>
            <a:ext cx="2824000" cy="264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a:t>
            </a:r>
            <a:endParaRPr/>
          </a:p>
        </p:txBody>
      </p:sp>
      <p:sp>
        <p:nvSpPr>
          <p:cNvPr id="143" name="Google Shape;143;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4" name="Google Shape;144;p31" title="Screenshot 2025-04-08 at 12.05.04 PM.png"/>
          <p:cNvPicPr preferRelativeResize="0"/>
          <p:nvPr/>
        </p:nvPicPr>
        <p:blipFill>
          <a:blip r:embed="rId3">
            <a:alphaModFix/>
          </a:blip>
          <a:stretch>
            <a:fillRect/>
          </a:stretch>
        </p:blipFill>
        <p:spPr>
          <a:xfrm>
            <a:off x="358445" y="0"/>
            <a:ext cx="842711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Map</a:t>
            </a:r>
            <a:endParaRPr/>
          </a:p>
        </p:txBody>
      </p:sp>
      <p:sp>
        <p:nvSpPr>
          <p:cNvPr id="150" name="Google Shape;150;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1" name="Google Shape;151;p32" title="Screenshot 2025-04-08 at 12.03.57 PM.png"/>
          <p:cNvPicPr preferRelativeResize="0"/>
          <p:nvPr/>
        </p:nvPicPr>
        <p:blipFill>
          <a:blip r:embed="rId3">
            <a:alphaModFix/>
          </a:blip>
          <a:stretch>
            <a:fillRect/>
          </a:stretch>
        </p:blipFill>
        <p:spPr>
          <a:xfrm>
            <a:off x="357741" y="0"/>
            <a:ext cx="8474568" cy="5143500"/>
          </a:xfrm>
          <a:prstGeom prst="rect">
            <a:avLst/>
          </a:prstGeom>
          <a:noFill/>
          <a:ln>
            <a:noFill/>
          </a:ln>
        </p:spPr>
      </p:pic>
      <p:pic>
        <p:nvPicPr>
          <p:cNvPr id="152" name="Google Shape;152;p32"/>
          <p:cNvPicPr preferRelativeResize="0"/>
          <p:nvPr/>
        </p:nvPicPr>
        <p:blipFill>
          <a:blip r:embed="rId4">
            <a:alphaModFix/>
          </a:blip>
          <a:stretch>
            <a:fillRect/>
          </a:stretch>
        </p:blipFill>
        <p:spPr>
          <a:xfrm>
            <a:off x="208335" y="0"/>
            <a:ext cx="8727332"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3" title="live serach demo.gif"/>
          <p:cNvPicPr preferRelativeResize="0"/>
          <p:nvPr/>
        </p:nvPicPr>
        <p:blipFill>
          <a:blip r:embed="rId3">
            <a:alphaModFix/>
          </a:blip>
          <a:stretch>
            <a:fillRect/>
          </a:stretch>
        </p:blipFill>
        <p:spPr>
          <a:xfrm>
            <a:off x="246075" y="152400"/>
            <a:ext cx="2937204" cy="4838699"/>
          </a:xfrm>
          <a:prstGeom prst="rect">
            <a:avLst/>
          </a:prstGeom>
          <a:noFill/>
          <a:ln>
            <a:noFill/>
          </a:ln>
        </p:spPr>
      </p:pic>
      <p:pic>
        <p:nvPicPr>
          <p:cNvPr id="158" name="Google Shape;158;p33" title="select all demo.gif"/>
          <p:cNvPicPr preferRelativeResize="0"/>
          <p:nvPr/>
        </p:nvPicPr>
        <p:blipFill>
          <a:blip r:embed="rId4">
            <a:alphaModFix/>
          </a:blip>
          <a:stretch>
            <a:fillRect/>
          </a:stretch>
        </p:blipFill>
        <p:spPr>
          <a:xfrm>
            <a:off x="5980354" y="152400"/>
            <a:ext cx="2914586" cy="4838701"/>
          </a:xfrm>
          <a:prstGeom prst="rect">
            <a:avLst/>
          </a:prstGeom>
          <a:noFill/>
          <a:ln>
            <a:noFill/>
          </a:ln>
        </p:spPr>
      </p:pic>
      <p:sp>
        <p:nvSpPr>
          <p:cNvPr id="159" name="Google Shape;159;p33"/>
          <p:cNvSpPr txBox="1"/>
          <p:nvPr/>
        </p:nvSpPr>
        <p:spPr>
          <a:xfrm>
            <a:off x="3227700" y="197825"/>
            <a:ext cx="27024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rPr lang="en" sz="1800">
                <a:solidFill>
                  <a:schemeClr val="lt2"/>
                </a:solidFill>
              </a:rPr>
              <a:t>Live Search</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r">
              <a:spcBef>
                <a:spcPts val="0"/>
              </a:spcBef>
              <a:spcAft>
                <a:spcPts val="0"/>
              </a:spcAft>
              <a:buNone/>
            </a:pPr>
            <a:r>
              <a:rPr lang="en" sz="1800">
                <a:solidFill>
                  <a:schemeClr val="lt2"/>
                </a:solidFill>
              </a:rPr>
              <a:t>Select/Deselect All</a:t>
            </a:r>
            <a:endParaRPr sz="18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